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6" r:id="rId3"/>
    <p:sldId id="257" r:id="rId4"/>
    <p:sldId id="262" r:id="rId5"/>
    <p:sldId id="303" r:id="rId6"/>
    <p:sldId id="261" r:id="rId7"/>
    <p:sldId id="301" r:id="rId8"/>
    <p:sldId id="302" r:id="rId9"/>
    <p:sldId id="263" r:id="rId10"/>
    <p:sldId id="264" r:id="rId11"/>
    <p:sldId id="272" r:id="rId12"/>
    <p:sldId id="273" r:id="rId13"/>
    <p:sldId id="277" r:id="rId14"/>
    <p:sldId id="274" r:id="rId15"/>
    <p:sldId id="278" r:id="rId16"/>
    <p:sldId id="275" r:id="rId17"/>
    <p:sldId id="279" r:id="rId18"/>
    <p:sldId id="276" r:id="rId19"/>
    <p:sldId id="280" r:id="rId20"/>
    <p:sldId id="265" r:id="rId21"/>
    <p:sldId id="325" r:id="rId22"/>
    <p:sldId id="330" r:id="rId23"/>
    <p:sldId id="331" r:id="rId24"/>
    <p:sldId id="332" r:id="rId25"/>
    <p:sldId id="333" r:id="rId26"/>
    <p:sldId id="334" r:id="rId27"/>
    <p:sldId id="327" r:id="rId29"/>
    <p:sldId id="326" r:id="rId30"/>
    <p:sldId id="328" r:id="rId31"/>
    <p:sldId id="329" r:id="rId32"/>
    <p:sldId id="266" r:id="rId33"/>
    <p:sldId id="286" r:id="rId34"/>
    <p:sldId id="288"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notesMaster" Target="notesMasters/notesMaster1.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8FDAF70-772F-43EC-A9F2-DE41834270A4}"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0CA5CE-F687-4314-A16D-85494E02D43B}" type="slidenum">
              <a:rPr lang="en-IN" smtClean="0"/>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E8FDAF70-772F-43EC-A9F2-DE41834270A4}"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0CA5CE-F687-4314-A16D-85494E02D43B}"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E8FDAF70-772F-43EC-A9F2-DE41834270A4}"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0CA5CE-F687-4314-A16D-85494E02D43B}"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E8FDAF70-772F-43EC-A9F2-DE41834270A4}"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0CA5CE-F687-4314-A16D-85494E02D43B}"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E8FDAF70-772F-43EC-A9F2-DE41834270A4}"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0CA5CE-F687-4314-A16D-85494E02D43B}" type="slidenum">
              <a:rPr lang="en-IN" smtClean="0"/>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E8FDAF70-772F-43EC-A9F2-DE41834270A4}"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0CA5CE-F687-4314-A16D-85494E02D43B}"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E8FDAF70-772F-43EC-A9F2-DE41834270A4}"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90CA5CE-F687-4314-A16D-85494E02D43B}"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8FDAF70-772F-43EC-A9F2-DE41834270A4}"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90CA5CE-F687-4314-A16D-85494E02D43B}"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8FDAF70-772F-43EC-A9F2-DE41834270A4}" type="datetimeFigureOut">
              <a:rPr lang="en-IN" smtClean="0"/>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790CA5CE-F687-4314-A16D-85494E02D43B}"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8FDAF70-772F-43EC-A9F2-DE41834270A4}" type="datetimeFigureOut">
              <a:rPr lang="en-IN" smtClean="0"/>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90CA5CE-F687-4314-A16D-85494E02D43B}"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E8FDAF70-772F-43EC-A9F2-DE41834270A4}"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0CA5CE-F687-4314-A16D-85494E02D43B}"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8FDAF70-772F-43EC-A9F2-DE41834270A4}" type="datetimeFigureOut">
              <a:rPr lang="en-IN" smtClean="0"/>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90CA5CE-F687-4314-A16D-85494E02D43B}" type="slidenum">
              <a:rPr lang="en-IN" smtClean="0"/>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Air QualityPrediction using Deep learning models</a:t>
            </a:r>
            <a:endParaRPr lang="en-IN" dirty="0"/>
          </a:p>
        </p:txBody>
      </p:sp>
      <p:sp>
        <p:nvSpPr>
          <p:cNvPr id="3" name="Subtitle 2"/>
          <p:cNvSpPr>
            <a:spLocks noGrp="1"/>
          </p:cNvSpPr>
          <p:nvPr>
            <p:ph type="subTitle" idx="1"/>
          </p:nvPr>
        </p:nvSpPr>
        <p:spPr/>
        <p:txBody>
          <a:bodyPr>
            <a:normAutofit fontScale="85000" lnSpcReduction="20000"/>
          </a:bodyPr>
          <a:lstStyle/>
          <a:p>
            <a:r>
              <a:rPr lang="en-IN" dirty="0">
                <a:latin typeface="Arial" panose="020B0604020202020204" pitchFamily="34" charset="0"/>
                <a:cs typeface="Arial" panose="020B0604020202020204" pitchFamily="34" charset="0"/>
              </a:rPr>
              <a:t>Harshitha </a:t>
            </a:r>
            <a:r>
              <a:rPr lang="en-IN" dirty="0" err="1">
                <a:latin typeface="Arial" panose="020B0604020202020204" pitchFamily="34" charset="0"/>
                <a:cs typeface="Arial" panose="020B0604020202020204" pitchFamily="34" charset="0"/>
              </a:rPr>
              <a:t>Kambham</a:t>
            </a:r>
            <a:r>
              <a:rPr lang="en-IN" dirty="0">
                <a:latin typeface="Arial" panose="020B0604020202020204" pitchFamily="34" charset="0"/>
                <a:cs typeface="Arial" panose="020B0604020202020204" pitchFamily="34" charset="0"/>
              </a:rPr>
              <a:t> (RA2011026010235)</a:t>
            </a:r>
            <a:endParaRPr lang="en-IN" dirty="0">
              <a:latin typeface="Arial" panose="020B0604020202020204" pitchFamily="34" charset="0"/>
              <a:cs typeface="Arial" panose="020B0604020202020204" pitchFamily="34" charset="0"/>
            </a:endParaRPr>
          </a:p>
          <a:p>
            <a:r>
              <a:rPr lang="en-IN" dirty="0" err="1">
                <a:latin typeface="Arial" panose="020B0604020202020204" pitchFamily="34" charset="0"/>
                <a:cs typeface="Arial" panose="020B0604020202020204" pitchFamily="34" charset="0"/>
              </a:rPr>
              <a:t>Sashank</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Donavalli</a:t>
            </a:r>
            <a:r>
              <a:rPr lang="en-IN" dirty="0">
                <a:latin typeface="Arial" panose="020B0604020202020204" pitchFamily="34" charset="0"/>
                <a:cs typeface="Arial" panose="020B0604020202020204" pitchFamily="34" charset="0"/>
              </a:rPr>
              <a:t> (RA2011026010234)</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Guide Name: </a:t>
            </a:r>
            <a:r>
              <a:rPr lang="en-IN" dirty="0" err="1">
                <a:latin typeface="Arial" panose="020B0604020202020204" pitchFamily="34" charset="0"/>
                <a:cs typeface="Arial" panose="020B0604020202020204" pitchFamily="34" charset="0"/>
              </a:rPr>
              <a:t>Dr.</a:t>
            </a:r>
            <a:r>
              <a:rPr lang="en-IN" dirty="0">
                <a:latin typeface="Arial" panose="020B0604020202020204" pitchFamily="34" charset="0"/>
                <a:cs typeface="Arial" panose="020B0604020202020204" pitchFamily="34" charset="0"/>
              </a:rPr>
              <a:t> M. </a:t>
            </a:r>
            <a:r>
              <a:rPr lang="en-IN" dirty="0" err="1">
                <a:latin typeface="Arial" panose="020B0604020202020204" pitchFamily="34" charset="0"/>
                <a:cs typeface="Arial" panose="020B0604020202020204" pitchFamily="34" charset="0"/>
              </a:rPr>
              <a:t>Dhilsath</a:t>
            </a:r>
            <a:r>
              <a:rPr lang="en-IN" dirty="0">
                <a:latin typeface="Arial" panose="020B0604020202020204" pitchFamily="34" charset="0"/>
                <a:cs typeface="Arial" panose="020B0604020202020204" pitchFamily="34" charset="0"/>
              </a:rPr>
              <a:t> Fathima</a:t>
            </a: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79" y="286603"/>
            <a:ext cx="10145027" cy="1450757"/>
          </a:xfrm>
        </p:spPr>
        <p:txBody>
          <a:bodyPr/>
          <a:lstStyle/>
          <a:p>
            <a:r>
              <a:rPr lang="en-IN" dirty="0"/>
              <a:t>Modules Description and Implementation</a:t>
            </a:r>
            <a:endParaRPr lang="en-IN" dirty="0"/>
          </a:p>
        </p:txBody>
      </p:sp>
      <p:sp>
        <p:nvSpPr>
          <p:cNvPr id="3" name="Content Placeholder 2"/>
          <p:cNvSpPr>
            <a:spLocks noGrp="1"/>
          </p:cNvSpPr>
          <p:nvPr>
            <p:ph idx="1"/>
          </p:nvPr>
        </p:nvSpPr>
        <p:spPr/>
        <p:txBody>
          <a:bodyPr/>
          <a:lstStyle/>
          <a:p>
            <a:r>
              <a:rPr lang="en-US" dirty="0"/>
              <a:t>Testing and Training the dataset:</a:t>
            </a:r>
            <a:endParaRPr lang="en-US" dirty="0"/>
          </a:p>
          <a:p>
            <a:r>
              <a:rPr lang="en-US" dirty="0"/>
              <a:t>Training data: Define the number of data points to be used for training, which is 70% of the total data points.</a:t>
            </a:r>
            <a:endParaRPr lang="en-US" dirty="0"/>
          </a:p>
          <a:p>
            <a:r>
              <a:rPr lang="en-US" dirty="0"/>
              <a:t>Validation data: Define the number of data points to be used for validation, which is 20% of the total data points.</a:t>
            </a:r>
            <a:endParaRPr lang="en-US" dirty="0"/>
          </a:p>
          <a:p>
            <a:r>
              <a:rPr lang="en-US" dirty="0"/>
              <a:t>Test data: Define the number of data points to be used for training, which is 10% of the total data points.</a:t>
            </a:r>
            <a:endParaRPr lang="en-US" dirty="0"/>
          </a:p>
          <a:p>
            <a:r>
              <a:rPr lang="en-US" dirty="0">
                <a:cs typeface="+mn-lt"/>
              </a:rPr>
              <a:t>Further split</a:t>
            </a:r>
            <a:r>
              <a:rPr lang="en-US" b="0" i="0" dirty="0">
                <a:solidFill>
                  <a:srgbClr val="374151"/>
                </a:solidFill>
                <a:effectLst/>
                <a:cs typeface="+mn-lt"/>
              </a:rPr>
              <a:t> each of these subsets into input features (the historical data) and target variables (the data to be predicted).</a:t>
            </a:r>
            <a:endParaRPr lang="en-US" dirty="0">
              <a:cs typeface="+mn-lt"/>
            </a:endParaRPr>
          </a:p>
          <a:p>
            <a:endParaRPr lang="en-US" dirty="0">
              <a:cs typeface="+mn-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79" y="286603"/>
            <a:ext cx="10145027" cy="1450757"/>
          </a:xfrm>
        </p:spPr>
        <p:txBody>
          <a:bodyPr/>
          <a:lstStyle/>
          <a:p>
            <a:r>
              <a:rPr lang="en-IN" dirty="0"/>
              <a:t>Modules Description and Implementation</a:t>
            </a:r>
            <a:endParaRPr lang="en-IN" dirty="0"/>
          </a:p>
        </p:txBody>
      </p:sp>
      <p:sp>
        <p:nvSpPr>
          <p:cNvPr id="3" name="Content Placeholder 2"/>
          <p:cNvSpPr>
            <a:spLocks noGrp="1"/>
          </p:cNvSpPr>
          <p:nvPr>
            <p:ph idx="1"/>
          </p:nvPr>
        </p:nvSpPr>
        <p:spPr/>
        <p:txBody>
          <a:bodyPr>
            <a:normAutofit/>
          </a:bodyPr>
          <a:lstStyle/>
          <a:p>
            <a:r>
              <a:rPr lang="en-US" dirty="0">
                <a:cs typeface="+mn-lt"/>
              </a:rPr>
              <a:t>RNN Model</a:t>
            </a:r>
            <a:endParaRPr lang="en-US" dirty="0">
              <a:cs typeface="+mn-lt"/>
            </a:endParaRPr>
          </a:p>
          <a:p>
            <a:pPr algn="l"/>
            <a:r>
              <a:rPr lang="en-US" b="1" i="0" dirty="0">
                <a:solidFill>
                  <a:srgbClr val="374151"/>
                </a:solidFill>
                <a:effectLst/>
                <a:cs typeface="+mn-lt"/>
              </a:rPr>
              <a:t>Model Architecture:</a:t>
            </a:r>
            <a:r>
              <a:rPr lang="en-US" b="0" i="0" dirty="0">
                <a:solidFill>
                  <a:srgbClr val="374151"/>
                </a:solidFill>
                <a:effectLst/>
                <a:cs typeface="+mn-lt"/>
              </a:rPr>
              <a:t> An </a:t>
            </a:r>
            <a:r>
              <a:rPr lang="en-US" b="0" i="0" dirty="0" err="1">
                <a:solidFill>
                  <a:srgbClr val="374151"/>
                </a:solidFill>
                <a:effectLst/>
                <a:cs typeface="+mn-lt"/>
              </a:rPr>
              <a:t>InputLayer</a:t>
            </a:r>
            <a:r>
              <a:rPr lang="en-US" b="0" i="0" dirty="0">
                <a:solidFill>
                  <a:srgbClr val="374151"/>
                </a:solidFill>
                <a:effectLst/>
                <a:cs typeface="+mn-lt"/>
              </a:rPr>
              <a:t> that accepts input data with the shape of (None, 1, 33), is where the model starts. This shape implies that the model has 33 characteristics and one time step for input sequences. Variable batch sizes are often represented by the "None" dimension. </a:t>
            </a:r>
            <a:endParaRPr lang="en-US" b="0" i="0" dirty="0">
              <a:solidFill>
                <a:srgbClr val="374151"/>
              </a:solidFill>
              <a:effectLst/>
              <a:cs typeface="+mn-lt"/>
            </a:endParaRPr>
          </a:p>
          <a:p>
            <a:pPr algn="l"/>
            <a:r>
              <a:rPr lang="en-US" b="0" i="0" dirty="0">
                <a:solidFill>
                  <a:srgbClr val="374151"/>
                </a:solidFill>
                <a:effectLst/>
                <a:cs typeface="+mn-lt"/>
              </a:rPr>
              <a:t>Following the input layer comes a </a:t>
            </a:r>
            <a:r>
              <a:rPr lang="en-US" b="0" i="0" dirty="0" err="1">
                <a:solidFill>
                  <a:srgbClr val="374151"/>
                </a:solidFill>
                <a:effectLst/>
                <a:cs typeface="+mn-lt"/>
              </a:rPr>
              <a:t>SimpleRNN</a:t>
            </a:r>
            <a:r>
              <a:rPr lang="en-US" b="0" i="0" dirty="0">
                <a:solidFill>
                  <a:srgbClr val="374151"/>
                </a:solidFill>
                <a:effectLst/>
                <a:cs typeface="+mn-lt"/>
              </a:rPr>
              <a:t> (Simple Recurrent Neural Network) layer with 128 units . Recurrent neural network layers called </a:t>
            </a:r>
            <a:r>
              <a:rPr lang="en-US" b="0" i="0" dirty="0" err="1">
                <a:solidFill>
                  <a:srgbClr val="374151"/>
                </a:solidFill>
                <a:effectLst/>
                <a:cs typeface="+mn-lt"/>
              </a:rPr>
              <a:t>SimpleRNN</a:t>
            </a:r>
            <a:r>
              <a:rPr lang="en-US" b="0" i="0" dirty="0">
                <a:solidFill>
                  <a:srgbClr val="374151"/>
                </a:solidFill>
                <a:effectLst/>
                <a:cs typeface="+mn-lt"/>
              </a:rPr>
              <a:t> are utilized for sequence data. Weights and biases are among the 20,736 parameters in the </a:t>
            </a:r>
            <a:r>
              <a:rPr lang="en-US" b="0" i="0" dirty="0" err="1">
                <a:solidFill>
                  <a:srgbClr val="374151"/>
                </a:solidFill>
                <a:effectLst/>
                <a:cs typeface="+mn-lt"/>
              </a:rPr>
              <a:t>SimpleRNN</a:t>
            </a:r>
            <a:r>
              <a:rPr lang="en-US" b="0" i="0" dirty="0">
                <a:solidFill>
                  <a:srgbClr val="374151"/>
                </a:solidFill>
                <a:effectLst/>
                <a:cs typeface="+mn-lt"/>
              </a:rPr>
              <a:t> layer.</a:t>
            </a:r>
            <a:endParaRPr lang="en-US" b="0" i="0" dirty="0">
              <a:solidFill>
                <a:srgbClr val="374151"/>
              </a:solidFill>
              <a:effectLst/>
              <a:cs typeface="+mn-lt"/>
            </a:endParaRPr>
          </a:p>
          <a:p>
            <a:r>
              <a:rPr lang="en-US" dirty="0">
                <a:cs typeface="+mn-lt"/>
              </a:rPr>
              <a:t>A dense layer with 128 units and the label "dense_2" follows the </a:t>
            </a:r>
            <a:r>
              <a:rPr lang="en-US" dirty="0" err="1">
                <a:cs typeface="+mn-lt"/>
              </a:rPr>
              <a:t>SimpleRNN</a:t>
            </a:r>
            <a:r>
              <a:rPr lang="en-US" dirty="0">
                <a:cs typeface="+mn-lt"/>
              </a:rPr>
              <a:t> layer. This layer contains 16,512 parameters and is fully </a:t>
            </a:r>
            <a:r>
              <a:rPr lang="en-US" dirty="0" err="1">
                <a:cs typeface="+mn-lt"/>
              </a:rPr>
              <a:t>linked.Another</a:t>
            </a:r>
            <a:r>
              <a:rPr lang="en-US" dirty="0">
                <a:cs typeface="+mn-lt"/>
              </a:rPr>
              <a:t> dense layer with the name "dense_3" and six units is present, and it is most likely the output layer. The 774 parameters in this layer are.</a:t>
            </a:r>
            <a:endParaRPr lang="en-US" dirty="0">
              <a:cs typeface="+mn-l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RNN Architecture</a:t>
            </a:r>
            <a:endParaRPr lang="en-IN" dirty="0"/>
          </a:p>
        </p:txBody>
      </p:sp>
      <p:sp>
        <p:nvSpPr>
          <p:cNvPr id="3" name="Content Placeholder 2"/>
          <p:cNvSpPr>
            <a:spLocks noGrp="1"/>
          </p:cNvSpPr>
          <p:nvPr>
            <p:ph idx="1"/>
          </p:nvPr>
        </p:nvSpPr>
        <p:spPr>
          <a:xfrm>
            <a:off x="594360" y="1845734"/>
            <a:ext cx="11064240" cy="4023360"/>
          </a:xfrm>
        </p:spPr>
        <p:txBody>
          <a:bodyPr>
            <a:normAutofit fontScale="32500" lnSpcReduction="20000"/>
          </a:bodyPr>
          <a:lstStyle/>
          <a:p>
            <a:r>
              <a:rPr lang="en-IN" dirty="0"/>
              <a:t>_________________________________________________________________</a:t>
            </a:r>
            <a:endParaRPr lang="en-IN" dirty="0"/>
          </a:p>
          <a:p>
            <a:r>
              <a:rPr lang="en-IN" dirty="0"/>
              <a:t> Layer (type)                Output Shape              Param #   </a:t>
            </a:r>
            <a:endParaRPr lang="en-IN" dirty="0"/>
          </a:p>
          <a:p>
            <a:r>
              <a:rPr lang="en-IN" dirty="0"/>
              <a:t>=================================================================</a:t>
            </a:r>
            <a:endParaRPr lang="en-IN" dirty="0"/>
          </a:p>
          <a:p>
            <a:r>
              <a:rPr lang="en-IN" dirty="0"/>
              <a:t> input_2 (</a:t>
            </a:r>
            <a:r>
              <a:rPr lang="en-IN" dirty="0" err="1"/>
              <a:t>InputLayer</a:t>
            </a:r>
            <a:r>
              <a:rPr lang="en-IN" dirty="0"/>
              <a:t>)        [(None, 1, 33)]           0         </a:t>
            </a:r>
            <a:endParaRPr lang="en-IN" dirty="0"/>
          </a:p>
          <a:p>
            <a:r>
              <a:rPr lang="en-IN" dirty="0"/>
              <a:t>                                                                 </a:t>
            </a:r>
            <a:endParaRPr lang="en-IN" dirty="0"/>
          </a:p>
          <a:p>
            <a:r>
              <a:rPr lang="en-IN" dirty="0"/>
              <a:t> simple_rnn_1 (</a:t>
            </a:r>
            <a:r>
              <a:rPr lang="en-IN" dirty="0" err="1"/>
              <a:t>SimpleRNN</a:t>
            </a:r>
            <a:r>
              <a:rPr lang="en-IN" dirty="0"/>
              <a:t>)    (None, 128)               20736     </a:t>
            </a:r>
            <a:endParaRPr lang="en-IN" dirty="0"/>
          </a:p>
          <a:p>
            <a:r>
              <a:rPr lang="en-IN" dirty="0"/>
              <a:t>                                                                 </a:t>
            </a:r>
            <a:endParaRPr lang="en-IN" dirty="0"/>
          </a:p>
          <a:p>
            <a:r>
              <a:rPr lang="en-IN" dirty="0"/>
              <a:t> dense_2 (Dense)             (None, 128)               16512     </a:t>
            </a:r>
            <a:endParaRPr lang="en-IN" dirty="0"/>
          </a:p>
          <a:p>
            <a:r>
              <a:rPr lang="en-IN" dirty="0"/>
              <a:t>                                                                 </a:t>
            </a:r>
            <a:endParaRPr lang="en-IN" dirty="0"/>
          </a:p>
          <a:p>
            <a:r>
              <a:rPr lang="en-IN" dirty="0"/>
              <a:t> dense_3 (Dense)             (None, 6)                 774       </a:t>
            </a:r>
            <a:endParaRPr lang="en-IN" dirty="0"/>
          </a:p>
          <a:p>
            <a:r>
              <a:rPr lang="en-IN" dirty="0"/>
              <a:t>                                                                 </a:t>
            </a:r>
            <a:endParaRPr lang="en-IN" dirty="0"/>
          </a:p>
          <a:p>
            <a:r>
              <a:rPr lang="en-IN" dirty="0"/>
              <a:t>=================================================================</a:t>
            </a:r>
            <a:endParaRPr lang="en-IN" dirty="0"/>
          </a:p>
          <a:p>
            <a:r>
              <a:rPr lang="en-IN" dirty="0"/>
              <a:t>Total params: 38022 (148.52 KB)</a:t>
            </a:r>
            <a:endParaRPr lang="en-IN" dirty="0"/>
          </a:p>
          <a:p>
            <a:r>
              <a:rPr lang="en-IN" dirty="0"/>
              <a:t>Trainable params: 38022 (148.52 KB)</a:t>
            </a:r>
            <a:endParaRPr lang="en-IN" dirty="0"/>
          </a:p>
          <a:p>
            <a:r>
              <a:rPr lang="en-IN" dirty="0"/>
              <a:t>Non-trainable params: 0 (0.00 Byte)</a:t>
            </a:r>
            <a:endParaRPr lang="en-IN" dirty="0"/>
          </a:p>
          <a:p>
            <a:r>
              <a:rPr lang="en-IN" dirty="0"/>
              <a:t>_________________________________________________________________</a:t>
            </a:r>
            <a:endParaRPr lang="en-IN" dirty="0"/>
          </a:p>
        </p:txBody>
      </p:sp>
      <p:pic>
        <p:nvPicPr>
          <p:cNvPr id="2055" name="Picture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96740" y="1845734"/>
            <a:ext cx="3426143" cy="42433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79" y="286603"/>
            <a:ext cx="10145027" cy="1450757"/>
          </a:xfrm>
        </p:spPr>
        <p:txBody>
          <a:bodyPr/>
          <a:lstStyle/>
          <a:p>
            <a:r>
              <a:rPr lang="en-IN" dirty="0"/>
              <a:t>Modules Description and Implementation</a:t>
            </a:r>
            <a:endParaRPr lang="en-IN" dirty="0"/>
          </a:p>
        </p:txBody>
      </p:sp>
      <p:sp>
        <p:nvSpPr>
          <p:cNvPr id="3" name="Content Placeholder 2"/>
          <p:cNvSpPr>
            <a:spLocks noGrp="1"/>
          </p:cNvSpPr>
          <p:nvPr>
            <p:ph idx="1"/>
          </p:nvPr>
        </p:nvSpPr>
        <p:spPr/>
        <p:txBody>
          <a:bodyPr>
            <a:normAutofit lnSpcReduction="10000"/>
          </a:bodyPr>
          <a:lstStyle/>
          <a:p>
            <a:r>
              <a:rPr lang="en-US" dirty="0">
                <a:cs typeface="+mn-lt"/>
              </a:rPr>
              <a:t>GRU Model</a:t>
            </a:r>
            <a:endParaRPr lang="en-US" dirty="0">
              <a:cs typeface="+mn-lt"/>
            </a:endParaRPr>
          </a:p>
          <a:p>
            <a:pPr algn="l"/>
            <a:r>
              <a:rPr lang="en-US" b="1" i="0" dirty="0">
                <a:solidFill>
                  <a:srgbClr val="374151"/>
                </a:solidFill>
                <a:effectLst/>
                <a:cs typeface="+mn-lt"/>
              </a:rPr>
              <a:t>Model Architecture:</a:t>
            </a:r>
            <a:r>
              <a:rPr lang="en-US" b="0" i="0" dirty="0">
                <a:solidFill>
                  <a:srgbClr val="374151"/>
                </a:solidFill>
                <a:effectLst/>
                <a:cs typeface="+mn-lt"/>
              </a:rPr>
              <a:t> The model's first layer  is an </a:t>
            </a:r>
            <a:r>
              <a:rPr lang="en-US" b="0" i="0" dirty="0" err="1">
                <a:solidFill>
                  <a:srgbClr val="374151"/>
                </a:solidFill>
                <a:effectLst/>
                <a:cs typeface="+mn-lt"/>
              </a:rPr>
              <a:t>InputLayer</a:t>
            </a:r>
            <a:r>
              <a:rPr lang="en-US" b="0" i="0" dirty="0">
                <a:solidFill>
                  <a:srgbClr val="374151"/>
                </a:solidFill>
                <a:effectLst/>
                <a:cs typeface="+mn-lt"/>
              </a:rPr>
              <a:t> that accepts input data with the shape of (None, 1, 33). This shape implies that the model anticipates 33 characteristics and one time step for input sequences. Variable batch sizes are often represented by the "None" dimension.</a:t>
            </a:r>
            <a:endParaRPr lang="en-US" b="0" i="0" dirty="0">
              <a:solidFill>
                <a:srgbClr val="374151"/>
              </a:solidFill>
              <a:effectLst/>
              <a:cs typeface="+mn-lt"/>
            </a:endParaRPr>
          </a:p>
          <a:p>
            <a:pPr algn="l"/>
            <a:r>
              <a:rPr lang="en-US" b="0" i="0" dirty="0">
                <a:solidFill>
                  <a:srgbClr val="374151"/>
                </a:solidFill>
                <a:effectLst/>
                <a:cs typeface="+mn-lt"/>
              </a:rPr>
              <a:t>A dense layer with 128 units and follows the input layer. Weights and biases are among the 62,592 parameters in the GRU layer. Recurrent neural network layers called GRUs are employed for sequence data.</a:t>
            </a:r>
            <a:endParaRPr lang="en-US" b="0" i="0" dirty="0">
              <a:solidFill>
                <a:srgbClr val="374151"/>
              </a:solidFill>
              <a:effectLst/>
              <a:cs typeface="+mn-lt"/>
            </a:endParaRPr>
          </a:p>
          <a:p>
            <a:r>
              <a:rPr lang="en-US" dirty="0">
                <a:cs typeface="+mn-lt"/>
              </a:rPr>
              <a:t>A dense layer with 128 units and the name "dense_6" follows the GRU layer. With 16,512 parameters, this layer is dense and fully connected.</a:t>
            </a:r>
            <a:endParaRPr lang="en-US" dirty="0">
              <a:cs typeface="+mn-lt"/>
            </a:endParaRPr>
          </a:p>
          <a:p>
            <a:r>
              <a:rPr lang="en-US" dirty="0">
                <a:cs typeface="+mn-lt"/>
              </a:rPr>
              <a:t>Another dense layer with the name "dense_7" and six units is present, and it is most likely the output layer. The 774 parameters in this layer are.</a:t>
            </a:r>
            <a:endParaRPr lang="en-US" dirty="0">
              <a:cs typeface="+mn-l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GRU Architecture</a:t>
            </a:r>
            <a:endParaRPr lang="en-IN" dirty="0"/>
          </a:p>
        </p:txBody>
      </p:sp>
      <p:sp>
        <p:nvSpPr>
          <p:cNvPr id="3" name="Content Placeholder 2"/>
          <p:cNvSpPr>
            <a:spLocks noGrp="1"/>
          </p:cNvSpPr>
          <p:nvPr>
            <p:ph idx="1"/>
          </p:nvPr>
        </p:nvSpPr>
        <p:spPr/>
        <p:txBody>
          <a:bodyPr>
            <a:normAutofit fontScale="40000" lnSpcReduction="20000"/>
          </a:bodyPr>
          <a:lstStyle/>
          <a:p>
            <a:r>
              <a:rPr lang="en-IN" dirty="0"/>
              <a:t>_________________________________________________________________</a:t>
            </a:r>
            <a:endParaRPr lang="en-IN" dirty="0"/>
          </a:p>
          <a:p>
            <a:r>
              <a:rPr lang="en-IN" dirty="0"/>
              <a:t> Layer (type)                Output Shape              Param #   </a:t>
            </a:r>
            <a:endParaRPr lang="en-IN" dirty="0"/>
          </a:p>
          <a:p>
            <a:r>
              <a:rPr lang="en-IN" dirty="0"/>
              <a:t>=================================================================</a:t>
            </a:r>
            <a:endParaRPr lang="en-IN" dirty="0"/>
          </a:p>
          <a:p>
            <a:r>
              <a:rPr lang="en-IN" dirty="0"/>
              <a:t> input_4 (</a:t>
            </a:r>
            <a:r>
              <a:rPr lang="en-IN" dirty="0" err="1"/>
              <a:t>InputLayer</a:t>
            </a:r>
            <a:r>
              <a:rPr lang="en-IN" dirty="0"/>
              <a:t>)        [(None, 1, 33)]           0         </a:t>
            </a:r>
            <a:endParaRPr lang="en-IN" dirty="0"/>
          </a:p>
          <a:p>
            <a:r>
              <a:rPr lang="en-IN" dirty="0"/>
              <a:t>                                                                 </a:t>
            </a:r>
            <a:endParaRPr lang="en-IN" dirty="0"/>
          </a:p>
          <a:p>
            <a:r>
              <a:rPr lang="en-IN" dirty="0"/>
              <a:t> </a:t>
            </a:r>
            <a:r>
              <a:rPr lang="en-IN" dirty="0" err="1"/>
              <a:t>gru</a:t>
            </a:r>
            <a:r>
              <a:rPr lang="en-IN" dirty="0"/>
              <a:t> (GRU)                   (None, 128)               62592     </a:t>
            </a:r>
            <a:endParaRPr lang="en-IN" dirty="0"/>
          </a:p>
          <a:p>
            <a:r>
              <a:rPr lang="en-IN" dirty="0"/>
              <a:t>                                                                 </a:t>
            </a:r>
            <a:endParaRPr lang="en-IN" dirty="0"/>
          </a:p>
          <a:p>
            <a:r>
              <a:rPr lang="en-IN" dirty="0"/>
              <a:t> dense_6 (Dense)             (None, 128)               16512     </a:t>
            </a:r>
            <a:endParaRPr lang="en-IN" dirty="0"/>
          </a:p>
          <a:p>
            <a:r>
              <a:rPr lang="en-IN" dirty="0"/>
              <a:t>                                                                 </a:t>
            </a:r>
            <a:endParaRPr lang="en-IN" dirty="0"/>
          </a:p>
          <a:p>
            <a:r>
              <a:rPr lang="en-IN" dirty="0"/>
              <a:t> dense_7 (Dense)             (None, 6)                 774       </a:t>
            </a:r>
            <a:endParaRPr lang="en-IN" dirty="0"/>
          </a:p>
          <a:p>
            <a:r>
              <a:rPr lang="en-IN" dirty="0"/>
              <a:t>                                                                 </a:t>
            </a:r>
            <a:endParaRPr lang="en-IN" dirty="0"/>
          </a:p>
          <a:p>
            <a:r>
              <a:rPr lang="en-IN" dirty="0"/>
              <a:t>=================================================================</a:t>
            </a:r>
            <a:endParaRPr lang="en-IN" dirty="0"/>
          </a:p>
          <a:p>
            <a:r>
              <a:rPr lang="en-IN" dirty="0"/>
              <a:t>Total params: 79878 (312.02 KB)</a:t>
            </a:r>
            <a:endParaRPr lang="en-IN" dirty="0"/>
          </a:p>
          <a:p>
            <a:r>
              <a:rPr lang="en-IN" dirty="0"/>
              <a:t>Trainable params: 79878 (312.02 KB)</a:t>
            </a:r>
            <a:endParaRPr lang="en-IN" dirty="0"/>
          </a:p>
          <a:p>
            <a:r>
              <a:rPr lang="en-IN" dirty="0"/>
              <a:t>Non-trainable params: 0 (0.00 Byte)</a:t>
            </a:r>
            <a:endParaRPr lang="en-IN" dirty="0"/>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96000" y="1928601"/>
            <a:ext cx="3038475" cy="38576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79" y="286603"/>
            <a:ext cx="10145027" cy="1450757"/>
          </a:xfrm>
        </p:spPr>
        <p:txBody>
          <a:bodyPr/>
          <a:lstStyle/>
          <a:p>
            <a:r>
              <a:rPr lang="en-IN" dirty="0"/>
              <a:t>Modules Description and Implementation</a:t>
            </a:r>
            <a:endParaRPr lang="en-IN" dirty="0"/>
          </a:p>
        </p:txBody>
      </p:sp>
      <p:sp>
        <p:nvSpPr>
          <p:cNvPr id="3" name="Content Placeholder 2"/>
          <p:cNvSpPr>
            <a:spLocks noGrp="1"/>
          </p:cNvSpPr>
          <p:nvPr>
            <p:ph idx="1"/>
          </p:nvPr>
        </p:nvSpPr>
        <p:spPr/>
        <p:txBody>
          <a:bodyPr>
            <a:normAutofit lnSpcReduction="20000"/>
          </a:bodyPr>
          <a:lstStyle/>
          <a:p>
            <a:r>
              <a:rPr lang="en-US" dirty="0">
                <a:cs typeface="+mn-lt"/>
              </a:rPr>
              <a:t>LSTM Model</a:t>
            </a:r>
            <a:endParaRPr lang="en-US" dirty="0">
              <a:cs typeface="+mn-lt"/>
            </a:endParaRPr>
          </a:p>
          <a:p>
            <a:pPr algn="l"/>
            <a:r>
              <a:rPr lang="en-US" b="1" i="0" dirty="0">
                <a:solidFill>
                  <a:srgbClr val="374151"/>
                </a:solidFill>
                <a:effectLst/>
                <a:cs typeface="+mn-lt"/>
              </a:rPr>
              <a:t>Model Architecture:</a:t>
            </a:r>
            <a:r>
              <a:rPr lang="en-US" b="0" i="0" dirty="0">
                <a:solidFill>
                  <a:srgbClr val="374151"/>
                </a:solidFill>
                <a:effectLst/>
                <a:cs typeface="+mn-lt"/>
              </a:rPr>
              <a:t> The model has it's first layer  which is an Input layer that accepts input data with the shape of (None, 1, 33). This shape implies that the model anticipates 33 characteristics and one time step for input sequences. Variable batch sizes are often represented by the "None" dimension.</a:t>
            </a:r>
            <a:endParaRPr lang="en-US" b="0" i="0" dirty="0">
              <a:solidFill>
                <a:srgbClr val="374151"/>
              </a:solidFill>
              <a:effectLst/>
              <a:cs typeface="+mn-lt"/>
            </a:endParaRPr>
          </a:p>
          <a:p>
            <a:pPr algn="l"/>
            <a:r>
              <a:rPr lang="en-US" b="0" i="0" dirty="0">
                <a:solidFill>
                  <a:srgbClr val="374151"/>
                </a:solidFill>
                <a:effectLst/>
                <a:cs typeface="+mn-lt"/>
              </a:rPr>
              <a:t>A dense layer of long short-term memory (LSTM) with 128 units follows the input layer. Weights and biases are among the 82,944 parameters in the LSTM layer. Long-term dependencies in sequences can be captured by the LSTM layer, a form of recurrent neural network layer that is employed for sequence data.</a:t>
            </a:r>
            <a:endParaRPr lang="en-US" b="0" i="0" dirty="0">
              <a:solidFill>
                <a:srgbClr val="374151"/>
              </a:solidFill>
              <a:effectLst/>
              <a:cs typeface="+mn-lt"/>
            </a:endParaRPr>
          </a:p>
          <a:p>
            <a:r>
              <a:rPr lang="en-US" dirty="0">
                <a:cs typeface="+mn-lt"/>
              </a:rPr>
              <a:t>A dense layer with 128 units called "dense_8" follows the dense layer. With 16,512 parameters, this layer is dense and fully connected.</a:t>
            </a:r>
            <a:endParaRPr lang="en-US" dirty="0">
              <a:cs typeface="+mn-lt"/>
            </a:endParaRPr>
          </a:p>
          <a:p>
            <a:r>
              <a:rPr lang="en-US" dirty="0">
                <a:cs typeface="+mn-lt"/>
              </a:rPr>
              <a:t>Another dense layer with the designation "dense_9" and six units is present at the end, and it is most likely the output layer. The 774 parameters are in this layer.</a:t>
            </a:r>
            <a:endParaRPr lang="en-US" dirty="0">
              <a:cs typeface="+mn-lt"/>
            </a:endParaRPr>
          </a:p>
          <a:p>
            <a:endParaRPr lang="en-US" dirty="0">
              <a:cs typeface="+mn-l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LSTM Architecture</a:t>
            </a:r>
            <a:endParaRPr lang="en-IN" dirty="0"/>
          </a:p>
        </p:txBody>
      </p:sp>
      <p:sp>
        <p:nvSpPr>
          <p:cNvPr id="3" name="Content Placeholder 2"/>
          <p:cNvSpPr>
            <a:spLocks noGrp="1"/>
          </p:cNvSpPr>
          <p:nvPr>
            <p:ph idx="1"/>
          </p:nvPr>
        </p:nvSpPr>
        <p:spPr/>
        <p:txBody>
          <a:bodyPr>
            <a:normAutofit fontScale="40000" lnSpcReduction="20000"/>
          </a:bodyPr>
          <a:lstStyle/>
          <a:p>
            <a:r>
              <a:rPr lang="en-IN" dirty="0"/>
              <a:t>_________________________________________________________________</a:t>
            </a:r>
            <a:endParaRPr lang="en-IN" dirty="0"/>
          </a:p>
          <a:p>
            <a:r>
              <a:rPr lang="en-IN" dirty="0"/>
              <a:t> Layer (type)                Output Shape              Param #   </a:t>
            </a:r>
            <a:endParaRPr lang="en-IN" dirty="0"/>
          </a:p>
          <a:p>
            <a:r>
              <a:rPr lang="en-IN" dirty="0"/>
              <a:t>=================================================================</a:t>
            </a:r>
            <a:endParaRPr lang="en-IN" dirty="0"/>
          </a:p>
          <a:p>
            <a:r>
              <a:rPr lang="en-IN" dirty="0"/>
              <a:t> input_5 (</a:t>
            </a:r>
            <a:r>
              <a:rPr lang="en-IN" dirty="0" err="1"/>
              <a:t>InputLayer</a:t>
            </a:r>
            <a:r>
              <a:rPr lang="en-IN" dirty="0"/>
              <a:t>)        [(None, 1, 33)]           0         </a:t>
            </a:r>
            <a:endParaRPr lang="en-IN" dirty="0"/>
          </a:p>
          <a:p>
            <a:r>
              <a:rPr lang="en-IN" dirty="0"/>
              <a:t>                                                                 </a:t>
            </a:r>
            <a:endParaRPr lang="en-IN" dirty="0"/>
          </a:p>
          <a:p>
            <a:r>
              <a:rPr lang="en-IN" dirty="0"/>
              <a:t> </a:t>
            </a:r>
            <a:r>
              <a:rPr lang="en-IN" dirty="0" err="1"/>
              <a:t>lstm</a:t>
            </a:r>
            <a:r>
              <a:rPr lang="en-IN" dirty="0"/>
              <a:t> (LSTM)                 (None, 128)               82944     </a:t>
            </a:r>
            <a:endParaRPr lang="en-IN" dirty="0"/>
          </a:p>
          <a:p>
            <a:r>
              <a:rPr lang="en-IN" dirty="0"/>
              <a:t>                                                                 </a:t>
            </a:r>
            <a:endParaRPr lang="en-IN" dirty="0"/>
          </a:p>
          <a:p>
            <a:r>
              <a:rPr lang="en-IN" dirty="0"/>
              <a:t> dense_8 (Dense)             (None, 128)               16512     </a:t>
            </a:r>
            <a:endParaRPr lang="en-IN" dirty="0"/>
          </a:p>
          <a:p>
            <a:r>
              <a:rPr lang="en-IN" dirty="0"/>
              <a:t>                                                                 </a:t>
            </a:r>
            <a:endParaRPr lang="en-IN" dirty="0"/>
          </a:p>
          <a:p>
            <a:r>
              <a:rPr lang="en-IN" dirty="0"/>
              <a:t> dense_9 (Dense)             (None, 6)                 774       </a:t>
            </a:r>
            <a:endParaRPr lang="en-IN" dirty="0"/>
          </a:p>
          <a:p>
            <a:r>
              <a:rPr lang="en-IN" dirty="0"/>
              <a:t>                                                                 </a:t>
            </a:r>
            <a:endParaRPr lang="en-IN" dirty="0"/>
          </a:p>
          <a:p>
            <a:r>
              <a:rPr lang="en-IN" dirty="0"/>
              <a:t>=================================================================</a:t>
            </a:r>
            <a:endParaRPr lang="en-IN" dirty="0"/>
          </a:p>
          <a:p>
            <a:r>
              <a:rPr lang="en-IN" dirty="0"/>
              <a:t>Total params: 100230 (391.52 KB)</a:t>
            </a:r>
            <a:endParaRPr lang="en-IN" dirty="0"/>
          </a:p>
          <a:p>
            <a:r>
              <a:rPr lang="en-IN" dirty="0"/>
              <a:t>Trainable params: 100230 (391.52 KB)</a:t>
            </a:r>
            <a:endParaRPr lang="en-IN" dirty="0"/>
          </a:p>
          <a:p>
            <a:r>
              <a:rPr lang="en-IN" dirty="0"/>
              <a:t>Non-trainable params: 0 (0.00 Byte)</a:t>
            </a:r>
            <a:endParaRPr lang="en-IN" dirty="0"/>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63315" y="1809639"/>
            <a:ext cx="3038475" cy="38576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79" y="286603"/>
            <a:ext cx="10145027" cy="1450757"/>
          </a:xfrm>
        </p:spPr>
        <p:txBody>
          <a:bodyPr/>
          <a:lstStyle/>
          <a:p>
            <a:r>
              <a:rPr lang="en-IN" dirty="0"/>
              <a:t>Modules Description and Implementation</a:t>
            </a:r>
            <a:endParaRPr lang="en-IN" dirty="0"/>
          </a:p>
        </p:txBody>
      </p:sp>
      <p:sp>
        <p:nvSpPr>
          <p:cNvPr id="3" name="Content Placeholder 2"/>
          <p:cNvSpPr>
            <a:spLocks noGrp="1"/>
          </p:cNvSpPr>
          <p:nvPr>
            <p:ph idx="1"/>
          </p:nvPr>
        </p:nvSpPr>
        <p:spPr/>
        <p:txBody>
          <a:bodyPr>
            <a:noAutofit/>
          </a:bodyPr>
          <a:lstStyle/>
          <a:p>
            <a:r>
              <a:rPr lang="en-US" sz="1800" dirty="0" err="1"/>
              <a:t>BiLSTM</a:t>
            </a:r>
            <a:r>
              <a:rPr lang="en-US" sz="1800" dirty="0"/>
              <a:t> Model</a:t>
            </a:r>
            <a:endParaRPr lang="en-US" sz="1800" dirty="0"/>
          </a:p>
          <a:p>
            <a:r>
              <a:rPr lang="en-US" sz="1800" b="1" dirty="0"/>
              <a:t>Model </a:t>
            </a:r>
            <a:r>
              <a:rPr lang="en-US" sz="1800" b="1" dirty="0" err="1"/>
              <a:t>Architecture:</a:t>
            </a:r>
            <a:r>
              <a:rPr lang="en-US" sz="1800" dirty="0" err="1"/>
              <a:t>The</a:t>
            </a:r>
            <a:r>
              <a:rPr lang="en-US" sz="1800" dirty="0"/>
              <a:t> input layer accepts input data with the shape of (None, 1, 33), is where the model starts. This shape implies that the model anticipates 33 characteristics and one time step for input sequences. Variable batch sizes are often represented by the "None" </a:t>
            </a:r>
            <a:r>
              <a:rPr lang="en-US" sz="1800" dirty="0" err="1"/>
              <a:t>dimension.A</a:t>
            </a:r>
            <a:r>
              <a:rPr lang="en-US" sz="1800" dirty="0"/>
              <a:t> Bidirectional layer with the label "bidirectional" follows the input layer. Sequence data is frequently processed in both forward and backward directions using bidirectional layers. There are 165,888 parameters in this bidirectional layer.</a:t>
            </a:r>
            <a:endParaRPr lang="en-US" sz="1800" dirty="0"/>
          </a:p>
          <a:p>
            <a:r>
              <a:rPr lang="en-US" sz="1800" dirty="0"/>
              <a:t>An additional layer called "</a:t>
            </a:r>
            <a:r>
              <a:rPr lang="en-US" sz="1800" dirty="0" err="1"/>
              <a:t>multi_head_attention</a:t>
            </a:r>
            <a:r>
              <a:rPr lang="en-US" sz="1800" dirty="0"/>
              <a:t>" with 131,712 parameters follows the bidirectional layer. For attention-based operations and sequence processing, models like Transformers use a mechanism called multi-head attention.</a:t>
            </a:r>
            <a:endParaRPr lang="en-US" sz="1800" dirty="0"/>
          </a:p>
          <a:p>
            <a:r>
              <a:rPr lang="en-US" sz="1800" dirty="0"/>
              <a:t>After the Flatten layer, there is a dense layer with 128 units . 32,896 parameters make up this dense layer.</a:t>
            </a:r>
            <a:endParaRPr lang="en-US" sz="1800" dirty="0"/>
          </a:p>
          <a:p>
            <a:r>
              <a:rPr lang="en-US" sz="1800" dirty="0"/>
              <a:t>Finally, there is another dense layer with  and six units; this layer is the output layer. 774 parameters make up this layer.</a:t>
            </a:r>
            <a:endParaRPr lang="en-US" sz="1800" dirty="0"/>
          </a:p>
          <a:p>
            <a:endParaRPr lang="en-US" sz="1800" dirty="0"/>
          </a:p>
          <a:p>
            <a:endParaRPr lang="en-US" sz="18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79" y="286603"/>
            <a:ext cx="10145027" cy="1450757"/>
          </a:xfrm>
        </p:spPr>
        <p:txBody>
          <a:bodyPr/>
          <a:lstStyle/>
          <a:p>
            <a:r>
              <a:rPr lang="en-IN" dirty="0"/>
              <a:t>Modules Description and Implementation</a:t>
            </a:r>
            <a:endParaRPr lang="en-IN" dirty="0"/>
          </a:p>
        </p:txBody>
      </p:sp>
      <p:pic>
        <p:nvPicPr>
          <p:cNvPr id="5" name="Content Placeholder 4"/>
          <p:cNvPicPr>
            <a:picLocks noGrp="1" noChangeAspect="1"/>
          </p:cNvPicPr>
          <p:nvPr>
            <p:ph idx="1"/>
          </p:nvPr>
        </p:nvPicPr>
        <p:blipFill>
          <a:blip r:embed="rId1"/>
          <a:stretch>
            <a:fillRect/>
          </a:stretch>
        </p:blipFill>
        <p:spPr>
          <a:xfrm>
            <a:off x="1013780" y="1899629"/>
            <a:ext cx="6570927" cy="4068033"/>
          </a:xfrm>
        </p:spPr>
      </p:pic>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0541" y="1737360"/>
            <a:ext cx="3743030" cy="4964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 &amp; Discussions</a:t>
            </a:r>
            <a:endParaRPr lang="en-IN"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a:t>The dataset has been trained using the four deep learning models(</a:t>
            </a:r>
            <a:r>
              <a:rPr lang="en-US" dirty="0" err="1"/>
              <a:t>RNN,GRU,LSTM,BiLSTM</a:t>
            </a:r>
            <a:r>
              <a:rPr lang="en-US" dirty="0"/>
              <a:t>).</a:t>
            </a:r>
            <a:endParaRPr lang="en-US" dirty="0"/>
          </a:p>
          <a:p>
            <a:pPr>
              <a:buFont typeface="Arial" panose="020B0604020202020204" pitchFamily="34" charset="0"/>
              <a:buChar char="•"/>
            </a:pPr>
            <a:r>
              <a:rPr lang="en-US" dirty="0"/>
              <a:t>RMSE,MAE and R2 are the matrices used to asses the performance of model.</a:t>
            </a:r>
            <a:endParaRPr lang="en-US" dirty="0"/>
          </a:p>
          <a:p>
            <a:pPr>
              <a:buFont typeface="Arial" panose="020B0604020202020204" pitchFamily="34" charset="0"/>
              <a:buChar char="•"/>
            </a:pPr>
            <a:r>
              <a:rPr lang="en-US" dirty="0"/>
              <a:t> Appropriate Visualizations for Training and Validation Loss graphs and Training and Accuracy Graphs. </a:t>
            </a:r>
            <a:endParaRPr lang="en-US" dirty="0"/>
          </a:p>
          <a:p>
            <a:pPr>
              <a:buFont typeface="Arial" panose="020B0604020202020204" pitchFamily="34" charset="0"/>
              <a:buChar char="•"/>
            </a:pPr>
            <a:r>
              <a:rPr lang="en-US" dirty="0"/>
              <a:t>Graphs for the Predicted Time Series of the six pollutants.</a:t>
            </a:r>
            <a:endParaRPr lang="en-US" dirty="0"/>
          </a:p>
          <a:p>
            <a:pPr>
              <a:buFont typeface="Arial" panose="020B0604020202020204" pitchFamily="34" charset="0"/>
              <a:buChar char="•"/>
            </a:pPr>
            <a:r>
              <a:rPr lang="en-US" dirty="0"/>
              <a:t>Comparison of the models prediction.</a:t>
            </a:r>
            <a:endParaRPr lang="en-US" dirty="0"/>
          </a:p>
          <a:p>
            <a:pPr>
              <a:buFont typeface="Arial" panose="020B0604020202020204" pitchFamily="34" charset="0"/>
              <a:buChar char="•"/>
            </a:pPr>
            <a:r>
              <a:rPr lang="en-US" sz="2000" dirty="0"/>
              <a:t>Overall work has passed quality tests and is safe for deployment.</a:t>
            </a:r>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a:t>
            </a:r>
            <a:endParaRPr lang="en-IN" dirty="0"/>
          </a:p>
        </p:txBody>
      </p:sp>
      <p:sp>
        <p:nvSpPr>
          <p:cNvPr id="3" name="Content Placeholder 2"/>
          <p:cNvSpPr>
            <a:spLocks noGrp="1"/>
          </p:cNvSpPr>
          <p:nvPr>
            <p:ph idx="1"/>
          </p:nvPr>
        </p:nvSpPr>
        <p:spPr/>
        <p:txBody>
          <a:bodyPr/>
          <a:lstStyle/>
          <a:p>
            <a:pPr marL="0" indent="0">
              <a:buNone/>
            </a:pPr>
            <a:r>
              <a:rPr lang="en-US" dirty="0"/>
              <a:t>Air Pollution is a significant environmental concern with far- reaching implications for public health and environment. Monitoring and predicting air pollutant concentrations are essential for effective pollution control and management. This study focuses on the development of a time series prediction model for multiple pollutants in the air using advanced deep learning techniques. The time series data is taken into account, capturing temporal dependencies and seasonal patterns that are inherent in air quality datasets.</a:t>
            </a:r>
            <a:endParaRPr lang="en-US" dirty="0"/>
          </a:p>
          <a:p>
            <a:pPr marL="0" indent="0">
              <a:buNone/>
            </a:pPr>
            <a:r>
              <a:rPr lang="en-US" dirty="0"/>
              <a:t>This study explores the application of various deep learning architectures, including Recurrent Neural Networks(RNNs) and other hybrid models. This research highlights the effectiveness of deep learning models in Air Qulity prediction and their potential to provide accurate and timely information for air quality monitoring and management. The findings of this study contribute to the advancement of air quality prediction systems, enabling better decision-making for public health and environmental protection.</a:t>
            </a:r>
            <a:endParaRPr lang="en-US" dirty="0"/>
          </a:p>
          <a:p>
            <a:pPr marL="0" indent="0">
              <a:buNone/>
            </a:pPr>
            <a:endParaRPr lang="en-US" dirty="0"/>
          </a:p>
          <a:p>
            <a:pPr marL="0" indent="0">
              <a:buNone/>
            </a:pP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Outliers (PM2.5)</a:t>
            </a:r>
            <a:endParaRPr lang="en-US"/>
          </a:p>
        </p:txBody>
      </p:sp>
      <p:pic>
        <p:nvPicPr>
          <p:cNvPr id="100" name="Picture 99"/>
          <p:cNvPicPr/>
          <p:nvPr/>
        </p:nvPicPr>
        <p:blipFill>
          <a:blip r:embed="rId1"/>
          <a:stretch>
            <a:fillRect/>
          </a:stretch>
        </p:blipFill>
        <p:spPr>
          <a:xfrm>
            <a:off x="837565" y="1800860"/>
            <a:ext cx="10896600" cy="4751070"/>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Outliers (PM10)</a:t>
            </a:r>
            <a:endParaRPr lang="en-US"/>
          </a:p>
        </p:txBody>
      </p:sp>
      <p:pic>
        <p:nvPicPr>
          <p:cNvPr id="101" name="Picture 100"/>
          <p:cNvPicPr/>
          <p:nvPr/>
        </p:nvPicPr>
        <p:blipFill>
          <a:blip r:embed="rId1"/>
          <a:stretch>
            <a:fillRect/>
          </a:stretch>
        </p:blipFill>
        <p:spPr>
          <a:xfrm>
            <a:off x="1414145" y="1821815"/>
            <a:ext cx="9646920" cy="4467225"/>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Outliers (SO2)</a:t>
            </a:r>
            <a:endParaRPr lang="en-US"/>
          </a:p>
        </p:txBody>
      </p:sp>
      <p:pic>
        <p:nvPicPr>
          <p:cNvPr id="102" name="Picture 101"/>
          <p:cNvPicPr/>
          <p:nvPr/>
        </p:nvPicPr>
        <p:blipFill>
          <a:blip r:embed="rId1"/>
          <a:stretch>
            <a:fillRect/>
          </a:stretch>
        </p:blipFill>
        <p:spPr>
          <a:xfrm>
            <a:off x="1205230" y="1801495"/>
            <a:ext cx="10036810" cy="4375785"/>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Outliers (NO2)</a:t>
            </a:r>
            <a:endParaRPr lang="en-US"/>
          </a:p>
        </p:txBody>
      </p:sp>
      <p:pic>
        <p:nvPicPr>
          <p:cNvPr id="103" name="Picture 102"/>
          <p:cNvPicPr/>
          <p:nvPr/>
        </p:nvPicPr>
        <p:blipFill>
          <a:blip r:embed="rId1"/>
          <a:stretch>
            <a:fillRect/>
          </a:stretch>
        </p:blipFill>
        <p:spPr>
          <a:xfrm>
            <a:off x="1271905" y="1824990"/>
            <a:ext cx="9648190" cy="4602480"/>
          </a:xfrm>
          <a:prstGeom prst="rect">
            <a:avLst/>
          </a:prstGeom>
          <a:noFill/>
          <a:ln w="9525">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Outliers (CO)</a:t>
            </a:r>
            <a:endParaRPr lang="en-US"/>
          </a:p>
        </p:txBody>
      </p:sp>
      <p:pic>
        <p:nvPicPr>
          <p:cNvPr id="104" name="Picture 103"/>
          <p:cNvPicPr/>
          <p:nvPr/>
        </p:nvPicPr>
        <p:blipFill>
          <a:blip r:embed="rId1"/>
          <a:stretch>
            <a:fillRect/>
          </a:stretch>
        </p:blipFill>
        <p:spPr>
          <a:xfrm>
            <a:off x="807720" y="1852295"/>
            <a:ext cx="10411460" cy="4511675"/>
          </a:xfrm>
          <a:prstGeom prst="rect">
            <a:avLst/>
          </a:prstGeom>
          <a:noFill/>
          <a:ln w="9525">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Outliers (O3)</a:t>
            </a:r>
            <a:endParaRPr lang="en-US"/>
          </a:p>
        </p:txBody>
      </p:sp>
      <p:pic>
        <p:nvPicPr>
          <p:cNvPr id="105" name="Picture 104"/>
          <p:cNvPicPr/>
          <p:nvPr/>
        </p:nvPicPr>
        <p:blipFill>
          <a:blip r:embed="rId1"/>
          <a:stretch>
            <a:fillRect/>
          </a:stretch>
        </p:blipFill>
        <p:spPr>
          <a:xfrm>
            <a:off x="1002665" y="2080260"/>
            <a:ext cx="9892665" cy="4092575"/>
          </a:xfrm>
          <a:prstGeom prst="rect">
            <a:avLst/>
          </a:prstGeom>
          <a:noFill/>
          <a:ln w="9525">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RNN Model prediction</a:t>
            </a:r>
            <a:endParaRPr lang="en-US"/>
          </a:p>
        </p:txBody>
      </p:sp>
      <p:pic>
        <p:nvPicPr>
          <p:cNvPr id="6" name="Picture 5" descr="rnnmodel"/>
          <p:cNvPicPr>
            <a:picLocks noChangeAspect="1"/>
          </p:cNvPicPr>
          <p:nvPr/>
        </p:nvPicPr>
        <p:blipFill>
          <a:blip r:embed="rId1"/>
          <a:stretch>
            <a:fillRect/>
          </a:stretch>
        </p:blipFill>
        <p:spPr>
          <a:xfrm>
            <a:off x="1367155" y="1737360"/>
            <a:ext cx="9308465" cy="512064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GRU Model Prediction</a:t>
            </a:r>
            <a:endParaRPr lang="en-US"/>
          </a:p>
        </p:txBody>
      </p:sp>
      <p:pic>
        <p:nvPicPr>
          <p:cNvPr id="4" name="Picture 3" descr="grumodel"/>
          <p:cNvPicPr>
            <a:picLocks noChangeAspect="1"/>
          </p:cNvPicPr>
          <p:nvPr/>
        </p:nvPicPr>
        <p:blipFill>
          <a:blip r:embed="rId1"/>
          <a:stretch>
            <a:fillRect/>
          </a:stretch>
        </p:blipFill>
        <p:spPr>
          <a:xfrm>
            <a:off x="1294130" y="1854835"/>
            <a:ext cx="9116695" cy="488696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LSTM Model Prediction</a:t>
            </a:r>
            <a:endParaRPr lang="en-US"/>
          </a:p>
        </p:txBody>
      </p:sp>
      <p:pic>
        <p:nvPicPr>
          <p:cNvPr id="3" name="Picture 2" descr="lstmmodel"/>
          <p:cNvPicPr>
            <a:picLocks noChangeAspect="1"/>
          </p:cNvPicPr>
          <p:nvPr/>
        </p:nvPicPr>
        <p:blipFill>
          <a:blip r:embed="rId1"/>
          <a:stretch>
            <a:fillRect/>
          </a:stretch>
        </p:blipFill>
        <p:spPr>
          <a:xfrm>
            <a:off x="1442085" y="1802130"/>
            <a:ext cx="9159240" cy="469582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BiLSTM Model Prediction</a:t>
            </a:r>
            <a:endParaRPr lang="en-US"/>
          </a:p>
        </p:txBody>
      </p:sp>
      <p:pic>
        <p:nvPicPr>
          <p:cNvPr id="3" name="Picture 2" descr="bilstmmodel"/>
          <p:cNvPicPr>
            <a:picLocks noChangeAspect="1"/>
          </p:cNvPicPr>
          <p:nvPr/>
        </p:nvPicPr>
        <p:blipFill>
          <a:blip r:embed="rId1"/>
          <a:stretch>
            <a:fillRect/>
          </a:stretch>
        </p:blipFill>
        <p:spPr>
          <a:xfrm>
            <a:off x="1516380" y="1950085"/>
            <a:ext cx="9159240" cy="47809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endParaRPr lang="en-IN" dirty="0"/>
          </a:p>
        </p:txBody>
      </p:sp>
      <p:sp>
        <p:nvSpPr>
          <p:cNvPr id="3" name="Content Placeholder 2"/>
          <p:cNvSpPr>
            <a:spLocks noGrp="1"/>
          </p:cNvSpPr>
          <p:nvPr>
            <p:ph idx="1"/>
          </p:nvPr>
        </p:nvSpPr>
        <p:spPr/>
        <p:txBody>
          <a:bodyPr/>
          <a:lstStyle/>
          <a:p>
            <a:r>
              <a:rPr lang="en-IN" dirty="0"/>
              <a:t>Air pollution is a significant environmental concern that poses serious health risks and environmental degradation worldwide. Monitoring and predicting air quality through the Air Quality Index (AQI) is crucial for safeguarding public health and guiding policy decisions.  Deep learning models, with their ability to capture intricate patterns in data, offer a promising avenue for improving A</a:t>
            </a:r>
            <a:r>
              <a:rPr lang="en-US" altLang="en-IN" dirty="0"/>
              <a:t>ir quality </a:t>
            </a:r>
            <a:r>
              <a:rPr lang="en-IN" dirty="0"/>
              <a:t>prediction accuracy.</a:t>
            </a:r>
            <a:endParaRPr lang="en-IN" dirty="0"/>
          </a:p>
          <a:p>
            <a:r>
              <a:rPr lang="en-US" altLang="en-IN" dirty="0"/>
              <a:t>The proposed model leverages historical air quality data, including parameters such as particulate matter (PM2.5 and PM10), nitrogen dioxide (NO2), sulfur dioxide (SO2), carbon monoxide (CO), ozone (O3), and meteorological variables, were used as input features for the models. The data were collected from multiple monitoring stations across different geographic locations.</a:t>
            </a:r>
            <a:endParaRPr lang="en-US" altLang="en-IN" dirty="0"/>
          </a:p>
          <a:p>
            <a:endParaRPr lang="en-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References </a:t>
            </a:r>
            <a:endParaRPr lang="en-IN" dirty="0"/>
          </a:p>
        </p:txBody>
      </p:sp>
      <p:sp>
        <p:nvSpPr>
          <p:cNvPr id="3" name="Content Placeholder 2"/>
          <p:cNvSpPr>
            <a:spLocks noGrp="1"/>
          </p:cNvSpPr>
          <p:nvPr>
            <p:ph idx="1"/>
          </p:nvPr>
        </p:nvSpPr>
        <p:spPr/>
        <p:txBody>
          <a:bodyPr/>
          <a:lstStyle/>
          <a:p>
            <a:r>
              <a:rPr lang="en-US" dirty="0"/>
              <a:t>[1]Ma, M., &amp; Mao, Z. (2020). Deep Convolution-based LSTM Network for Remaining Useful Life Prediction. IEEE Transactions on Industrial Informatics. </a:t>
            </a:r>
            <a:endParaRPr lang="en-US" dirty="0"/>
          </a:p>
          <a:p>
            <a:r>
              <a:rPr lang="en-IN" dirty="0"/>
              <a:t>[2]Wan, L., Sun, Y., Lee, I., Zhao, W., &amp; Xia, F. (2020). Industrial Pollution Areas Detection and Location via Satellite-Based IIOT. IEEE Transactions on Industrial Informatics. </a:t>
            </a:r>
            <a:endParaRPr lang="en-IN" dirty="0"/>
          </a:p>
          <a:p>
            <a:r>
              <a:rPr lang="en-US" dirty="0"/>
              <a:t>[3]Ren, L., Meng, Z., Wang, X., Zhang, L., &amp; Yang, L. T. (2020). A Data-driven Approach of Product Quality Prediction for Complex Production Systems. IEEE Transactions on Industrial Informatics.</a:t>
            </a:r>
            <a:endParaRPr lang="en-IN" dirty="0"/>
          </a:p>
          <a:p>
            <a:r>
              <a:rPr lang="en-US" dirty="0"/>
              <a:t>[4]V. Chaudhary, A. </a:t>
            </a:r>
            <a:r>
              <a:rPr lang="en-US" dirty="0" err="1"/>
              <a:t>Deshbhratar</a:t>
            </a:r>
            <a:r>
              <a:rPr lang="en-US" dirty="0"/>
              <a:t>, V. Kumar and D. Paul, Time Series Based LSTM Model to Predict Air Pollutant's Concentration for Prominent Cities in India,2021.</a:t>
            </a:r>
            <a:endParaRPr lang="en-US" dirty="0"/>
          </a:p>
          <a:p>
            <a:r>
              <a:rPr lang="en-US" dirty="0"/>
              <a:t>[5]R. </a:t>
            </a:r>
            <a:r>
              <a:rPr lang="en-US" dirty="0" err="1"/>
              <a:t>Janarthanan</a:t>
            </a:r>
            <a:r>
              <a:rPr lang="en-US" dirty="0"/>
              <a:t>, P. </a:t>
            </a:r>
            <a:r>
              <a:rPr lang="en-US" dirty="0" err="1"/>
              <a:t>Partheeban</a:t>
            </a:r>
            <a:r>
              <a:rPr lang="en-US" dirty="0"/>
              <a:t>, K. Somasundaram and P. N. </a:t>
            </a:r>
            <a:r>
              <a:rPr lang="en-US" dirty="0" err="1"/>
              <a:t>Elamparithi</a:t>
            </a:r>
            <a:r>
              <a:rPr lang="en-US" dirty="0"/>
              <a:t>, "A deep learning approach for prediction of air quality index in a metropolitan city", Sustain. Cities Soc., vol. 67, pp. 102720, September 2020.</a:t>
            </a:r>
            <a:endParaRPr lang="en-US" dirty="0"/>
          </a:p>
          <a:p>
            <a:endParaRPr lang="en-IN"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References </a:t>
            </a:r>
            <a:endParaRPr lang="en-IN" dirty="0"/>
          </a:p>
        </p:txBody>
      </p:sp>
      <p:sp>
        <p:nvSpPr>
          <p:cNvPr id="3" name="Content Placeholder 2"/>
          <p:cNvSpPr>
            <a:spLocks noGrp="1"/>
          </p:cNvSpPr>
          <p:nvPr>
            <p:ph idx="1"/>
          </p:nvPr>
        </p:nvSpPr>
        <p:spPr/>
        <p:txBody>
          <a:bodyPr>
            <a:normAutofit lnSpcReduction="10000"/>
          </a:bodyPr>
          <a:lstStyle/>
          <a:p>
            <a:r>
              <a:rPr lang="en-US" dirty="0"/>
              <a:t>[6]V. Chaudhary, A. </a:t>
            </a:r>
            <a:r>
              <a:rPr lang="en-US" dirty="0" err="1"/>
              <a:t>Deshbhratar</a:t>
            </a:r>
            <a:r>
              <a:rPr lang="en-US" dirty="0"/>
              <a:t>, V. Kumar and D. Paul, Time Series Based LSTM Model to Predict Air Pollutant's Concentration for Prominent Cities in India.</a:t>
            </a:r>
            <a:endParaRPr lang="en-US" dirty="0"/>
          </a:p>
          <a:p>
            <a:r>
              <a:rPr lang="en-IN" dirty="0"/>
              <a:t>[7]A. U. Muhammad, A. S. Yahaya, S. M. Kamal, J. M. Adam, W. I. Muhammad and A. </a:t>
            </a:r>
            <a:r>
              <a:rPr lang="en-IN" dirty="0" err="1"/>
              <a:t>Elsafi</a:t>
            </a:r>
            <a:r>
              <a:rPr lang="en-IN" dirty="0"/>
              <a:t>, "A hybrid deep stacked LSTM and GRU for water price prediction", Proc. 2nd Int. Conf. </a:t>
            </a:r>
            <a:r>
              <a:rPr lang="en-IN" dirty="0" err="1"/>
              <a:t>Comput</a:t>
            </a:r>
            <a:r>
              <a:rPr lang="en-IN" dirty="0"/>
              <a:t>. Inf. Sci. (ICCIS), pp. 1-6, Oct. 2020.</a:t>
            </a:r>
            <a:endParaRPr lang="en-IN" dirty="0"/>
          </a:p>
          <a:p>
            <a:r>
              <a:rPr lang="en-US" dirty="0"/>
              <a:t>[8]K. Ohno and A. </a:t>
            </a:r>
            <a:r>
              <a:rPr lang="en-US" dirty="0" err="1"/>
              <a:t>Kumagai</a:t>
            </a:r>
            <a:r>
              <a:rPr lang="en-US" dirty="0"/>
              <a:t>, "Recurrent neural networks for learning long-term temporal dependencies with reanalysis of time scale representation", Proc. IEEE Int. Conf. Big </a:t>
            </a:r>
            <a:r>
              <a:rPr lang="en-US" dirty="0" err="1"/>
              <a:t>Knowl</a:t>
            </a:r>
            <a:r>
              <a:rPr lang="en-US" dirty="0"/>
              <a:t>. (ICBK), pp. 182-189, Dec. 2021.</a:t>
            </a:r>
            <a:endParaRPr lang="en-US" dirty="0"/>
          </a:p>
          <a:p>
            <a:r>
              <a:rPr lang="en-IN" dirty="0"/>
              <a:t>[9]Saba Ameer, </a:t>
            </a:r>
            <a:r>
              <a:rPr lang="en-IN" dirty="0" err="1"/>
              <a:t>Munam</a:t>
            </a:r>
            <a:r>
              <a:rPr lang="en-IN" dirty="0"/>
              <a:t> Ali Shah, Abid Khan, </a:t>
            </a:r>
            <a:r>
              <a:rPr lang="en-IN" dirty="0" err="1"/>
              <a:t>Houbing</a:t>
            </a:r>
            <a:r>
              <a:rPr lang="en-IN" dirty="0"/>
              <a:t> Song, Carsten Maple, Saif </a:t>
            </a:r>
            <a:r>
              <a:rPr lang="en-IN" dirty="0" err="1"/>
              <a:t>ul</a:t>
            </a:r>
            <a:r>
              <a:rPr lang="en-IN" dirty="0"/>
              <a:t> Islam, et al., "Comparative Analysis of Machine Learning Techniques for Predicting Air Quality in Smart Cities", IEEE Access, vol. 7, pp. 128325-128338, June 2019.</a:t>
            </a:r>
            <a:endParaRPr lang="en-IN" dirty="0"/>
          </a:p>
          <a:p>
            <a:r>
              <a:rPr lang="en-US" dirty="0"/>
              <a:t>[10]W. Huang, T. Li, J. Liu, P. Xie, S. Du and F. Teng, "An overview of air quality analysis by big data techniques: Monitoring forecasting and traceability", Inf. Fusion, vol. 75, pp. 28-40, 2021.</a:t>
            </a:r>
            <a:endParaRPr lang="en-US" dirty="0"/>
          </a:p>
          <a:p>
            <a:endParaRPr lang="en-IN"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3158" y="2934627"/>
            <a:ext cx="10058400" cy="1450757"/>
          </a:xfrm>
        </p:spPr>
        <p:txBody>
          <a:bodyPr/>
          <a:lstStyle/>
          <a:p>
            <a:pPr algn="ctr"/>
            <a:r>
              <a:rPr lang="en-US" b="1" dirty="0"/>
              <a:t>Thank You</a:t>
            </a:r>
            <a:endParaRPr lang="en-IN"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Problem Statement</a:t>
            </a:r>
            <a:endParaRPr lang="en-US"/>
          </a:p>
        </p:txBody>
      </p:sp>
      <p:sp>
        <p:nvSpPr>
          <p:cNvPr id="3" name="Content Placeholder 2"/>
          <p:cNvSpPr>
            <a:spLocks noGrp="1"/>
          </p:cNvSpPr>
          <p:nvPr>
            <p:ph idx="1"/>
          </p:nvPr>
        </p:nvSpPr>
        <p:spPr/>
        <p:txBody>
          <a:bodyPr/>
          <a:lstStyle/>
          <a:p>
            <a:r>
              <a:rPr lang="en-US"/>
              <a:t>The performance of these models was evaluated using various metrics, such as mean absolute error (MAE), root mean square error (RMSE), and correlation coefficients. The results demonstrated that deep learning models consistently outperformed traditional machine learning methods and exhibited a higher accuracy in AQI prediction. </a:t>
            </a:r>
            <a:r>
              <a:rPr lang="en-US" dirty="0">
                <a:sym typeface="+mn-ea"/>
              </a:rPr>
              <a:t>Key components of the prediction model includes data preprocessing, feature engineering and the selection of appropriate deep learning algorithms. </a:t>
            </a:r>
            <a:endParaRPr lang="en-US" dirty="0">
              <a:sym typeface="+mn-ea"/>
            </a:endParaRPr>
          </a:p>
          <a:p>
            <a:r>
              <a:rPr lang="en-US" dirty="0">
                <a:sym typeface="+mn-ea"/>
              </a:rPr>
              <a:t>This research explores the potential impact of external factors such as meteorological data and emission sources on air pollutant concentrations. The findings of this study contribute to the advancement of air quality prediction systems, enabling better decision-making for public health and environmental protection.</a:t>
            </a:r>
            <a:endParaRPr lang="en-US" dirty="0">
              <a:sym typeface="+mn-ea"/>
            </a:endParaRPr>
          </a:p>
          <a:p>
            <a:endParaRPr lang="en-US" dirty="0"/>
          </a:p>
          <a:p>
            <a:endParaRPr lang="en-US"/>
          </a:p>
          <a:p>
            <a:pPr marL="0" indent="0">
              <a:buNone/>
            </a:pP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endParaRPr lang="en-IN" dirty="0"/>
          </a:p>
        </p:txBody>
      </p:sp>
      <p:sp>
        <p:nvSpPr>
          <p:cNvPr id="3" name="Content Placeholder 2"/>
          <p:cNvSpPr>
            <a:spLocks noGrp="1"/>
          </p:cNvSpPr>
          <p:nvPr>
            <p:ph idx="1"/>
          </p:nvPr>
        </p:nvSpPr>
        <p:spPr/>
        <p:txBody>
          <a:bodyPr/>
          <a:lstStyle/>
          <a:p>
            <a:r>
              <a:rPr lang="en-US" altLang="en-IN" dirty="0"/>
              <a:t>1. Model </a:t>
            </a:r>
            <a:r>
              <a:rPr lang="en-US" altLang="en-IN" dirty="0" err="1"/>
              <a:t>Comparision</a:t>
            </a:r>
            <a:r>
              <a:rPr lang="en-US" altLang="en-IN" dirty="0"/>
              <a:t>: Compare the performance of various deep learning models, such as Recurrent Neural Networks (RNNs), Long Short Term Memory networks (LSTMs), and hybrid models, in predicting AQI. Determine which model architecture yields the most accurate predictions.</a:t>
            </a:r>
            <a:endParaRPr lang="en-US" altLang="en-IN" dirty="0"/>
          </a:p>
          <a:p>
            <a:r>
              <a:rPr lang="en-US" altLang="en-IN" dirty="0"/>
              <a:t>2. Data Preprocessing: Develop and implement effective data preprocessing techniques to handle missing values, outliers, and noise in air quality and meteorological data. Assess how different preprocessing methods impact model performance.</a:t>
            </a:r>
            <a:endParaRPr lang="en-US" altLang="en-IN" dirty="0"/>
          </a:p>
          <a:p>
            <a:r>
              <a:rPr lang="en-US" altLang="en-IN" dirty="0"/>
              <a:t>3. Feature Engineering: Investigate the importance of different air quality parameters (e.g., PM2.5, PM10, NO2, SO2, CO, O3) and meteorological variables (e.g., temperature, humidity, wind speed) in AQI prediction. Explore feature selection and extraction methods to identify the most relevant features.</a:t>
            </a:r>
            <a:endParaRPr lang="en-US" altLang="en-IN" dirty="0"/>
          </a:p>
          <a:p>
            <a:endParaRPr lang="en-US" altLang="en-IN" dirty="0"/>
          </a:p>
          <a:p>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Objectives</a:t>
            </a:r>
            <a:endParaRPr lang="en-US"/>
          </a:p>
        </p:txBody>
      </p:sp>
      <p:sp>
        <p:nvSpPr>
          <p:cNvPr id="3" name="Content Placeholder 2"/>
          <p:cNvSpPr>
            <a:spLocks noGrp="1"/>
          </p:cNvSpPr>
          <p:nvPr>
            <p:ph idx="1"/>
          </p:nvPr>
        </p:nvSpPr>
        <p:spPr>
          <a:xfrm>
            <a:off x="1097280" y="1845945"/>
            <a:ext cx="10058400" cy="4331970"/>
          </a:xfrm>
        </p:spPr>
        <p:txBody>
          <a:bodyPr/>
          <a:lstStyle/>
          <a:p>
            <a:r>
              <a:rPr lang="en-US"/>
              <a:t>4. Hyperparameter Tuning: Optimize hyperparameters for each deep learning model to enhance prediction accuracy. Evaluate the sensitivity of model performance to hyperparameter changes.</a:t>
            </a:r>
            <a:endParaRPr lang="en-US"/>
          </a:p>
          <a:p>
            <a:r>
              <a:rPr lang="en-US"/>
              <a:t>5. Temporal Analysis: Investigate the temporal patterns and trends in AQI data, including daily, weekly, and seasonal variations. Develop models capable of capturing and leveraging temporal dependencies in air quality data.</a:t>
            </a:r>
            <a:endParaRPr lang="en-US"/>
          </a:p>
          <a:p>
            <a:r>
              <a:rPr lang="en-US"/>
              <a:t>6. Spatial Analysis: Explore the spatial distribution of air quality data by considering data from multiple monitoring stations in different geographic locations. Develop models that can account for spatial correlations and variabilities in AQI.</a:t>
            </a:r>
            <a:endParaRPr lang="en-US"/>
          </a:p>
          <a:p>
            <a:r>
              <a:rPr lang="en-US"/>
              <a:t>7. Performance Metrics: Evaluate model performance using appropriate metrics, including Mean Absolute Error (MAE), Root Mean Square Error (RMSE), R-squared (R2), and others. Compare the models based on these metrics. </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Objectives</a:t>
            </a:r>
            <a:endParaRPr lang="en-US"/>
          </a:p>
        </p:txBody>
      </p:sp>
      <p:sp>
        <p:nvSpPr>
          <p:cNvPr id="3" name="Content Placeholder 2"/>
          <p:cNvSpPr>
            <a:spLocks noGrp="1"/>
          </p:cNvSpPr>
          <p:nvPr>
            <p:ph idx="1"/>
          </p:nvPr>
        </p:nvSpPr>
        <p:spPr/>
        <p:txBody>
          <a:bodyPr/>
          <a:lstStyle/>
          <a:p>
            <a:r>
              <a:rPr lang="en-US"/>
              <a:t>8. Real-time Prediction: Implement a real-time AQI prediction system that can provide timely information to the public and relevant authorities for air quality monitoring and management.</a:t>
            </a:r>
            <a:endParaRPr lang="en-US"/>
          </a:p>
          <a:p>
            <a:r>
              <a:rPr lang="en-US"/>
              <a:t>9. Scalability and Generalization: Assess the scalability of the selected models and their ability to generalize across different regions and timeframes. Investigate any limitations or biases that may arise in model generalization.</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a:spcBef>
                <a:spcPts val="0"/>
              </a:spcBef>
              <a:spcAft>
                <a:spcPts val="0"/>
              </a:spcAft>
            </a:pPr>
            <a:r>
              <a:rPr lang="en-IN" dirty="0"/>
              <a:t>Proposed System Architecture Diagram </a:t>
            </a:r>
            <a:endParaRPr lang="en-IN" dirty="0"/>
          </a:p>
        </p:txBody>
      </p:sp>
      <p:pic>
        <p:nvPicPr>
          <p:cNvPr id="3" name="Picture 2"/>
          <p:cNvPicPr>
            <a:picLocks noChangeAspect="1"/>
          </p:cNvPicPr>
          <p:nvPr/>
        </p:nvPicPr>
        <p:blipFill>
          <a:blip r:embed="rId1"/>
          <a:stretch>
            <a:fillRect/>
          </a:stretch>
        </p:blipFill>
        <p:spPr>
          <a:xfrm>
            <a:off x="2793365" y="2029460"/>
            <a:ext cx="6520180" cy="38696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79" y="286603"/>
            <a:ext cx="10145027" cy="1450757"/>
          </a:xfrm>
        </p:spPr>
        <p:txBody>
          <a:bodyPr/>
          <a:lstStyle/>
          <a:p>
            <a:r>
              <a:rPr lang="en-IN" dirty="0"/>
              <a:t>Modules Description and Implementation</a:t>
            </a:r>
            <a:endParaRPr lang="en-IN" dirty="0"/>
          </a:p>
        </p:txBody>
      </p:sp>
      <p:sp>
        <p:nvSpPr>
          <p:cNvPr id="3" name="Content Placeholder 2"/>
          <p:cNvSpPr>
            <a:spLocks noGrp="1"/>
          </p:cNvSpPr>
          <p:nvPr>
            <p:ph idx="1"/>
          </p:nvPr>
        </p:nvSpPr>
        <p:spPr/>
        <p:txBody>
          <a:bodyPr/>
          <a:lstStyle/>
          <a:p>
            <a:r>
              <a:rPr lang="en-US" dirty="0"/>
              <a:t>Data Preprocessing:</a:t>
            </a:r>
            <a:endParaRPr lang="en-US" dirty="0"/>
          </a:p>
          <a:p>
            <a:r>
              <a:rPr lang="en-US" dirty="0"/>
              <a:t>Missing values: Using the function </a:t>
            </a:r>
            <a:r>
              <a:rPr lang="en-US" dirty="0" err="1"/>
              <a:t>fillna_mean</a:t>
            </a:r>
            <a:r>
              <a:rPr lang="en-US" dirty="0"/>
              <a:t>(</a:t>
            </a:r>
            <a:r>
              <a:rPr lang="en-US" dirty="0" err="1"/>
              <a:t>df</a:t>
            </a:r>
            <a:r>
              <a:rPr lang="en-US" dirty="0"/>
              <a:t>) the missing values will be filled.</a:t>
            </a:r>
            <a:endParaRPr lang="en-US" dirty="0"/>
          </a:p>
          <a:p>
            <a:r>
              <a:rPr lang="en-US" dirty="0"/>
              <a:t>converting year, month, day, hour columns into datetime format</a:t>
            </a:r>
            <a:endParaRPr lang="en-US" dirty="0"/>
          </a:p>
          <a:p>
            <a:r>
              <a:rPr lang="en-US" dirty="0"/>
              <a:t>Removal of outlier: Outliers can introduce noise and inaccuracies into your predictive models. By removing outliers, you can improve the overall data quality, which is essential for reliable predictions which can lead to better prediction by model.</a:t>
            </a:r>
            <a:endParaRPr lang="en-US" dirty="0"/>
          </a:p>
          <a:p>
            <a:r>
              <a:rPr lang="en-US" dirty="0"/>
              <a:t>Scaling data using </a:t>
            </a:r>
            <a:r>
              <a:rPr lang="en-US" dirty="0" err="1"/>
              <a:t>MinMaxScaler</a:t>
            </a:r>
            <a:r>
              <a:rPr lang="en-US" dirty="0"/>
              <a:t> scales the data so that each feature (column) falls within the [0, 1] range. Scaling can be helpful to ensure that features with different scales do not dominate the learning process.</a:t>
            </a:r>
            <a:endParaRPr lang="en-US" dirty="0"/>
          </a:p>
        </p:txBody>
      </p:sp>
    </p:spTree>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0</TotalTime>
  <Words>15243</Words>
  <Application>WPS Presentation</Application>
  <PresentationFormat>Widescreen</PresentationFormat>
  <Paragraphs>208</Paragraphs>
  <Slides>32</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32</vt:i4>
      </vt:variant>
    </vt:vector>
  </HeadingPairs>
  <TitlesOfParts>
    <vt:vector size="40" baseType="lpstr">
      <vt:lpstr>Arial</vt:lpstr>
      <vt:lpstr>SimSun</vt:lpstr>
      <vt:lpstr>Wingdings</vt:lpstr>
      <vt:lpstr>Calibri</vt:lpstr>
      <vt:lpstr>Calibri Light</vt:lpstr>
      <vt:lpstr>Microsoft YaHei</vt:lpstr>
      <vt:lpstr>Arial Unicode MS</vt:lpstr>
      <vt:lpstr>Retrospect</vt:lpstr>
      <vt:lpstr>Air QualityPrediction using Deep learning models</vt:lpstr>
      <vt:lpstr>Abstract</vt:lpstr>
      <vt:lpstr>Problem Statement</vt:lpstr>
      <vt:lpstr>Problem Statement</vt:lpstr>
      <vt:lpstr>Objectives</vt:lpstr>
      <vt:lpstr>Objectives</vt:lpstr>
      <vt:lpstr>Objectives</vt:lpstr>
      <vt:lpstr>Proposed System Architecture Diagram </vt:lpstr>
      <vt:lpstr>Modules Description and Implementation</vt:lpstr>
      <vt:lpstr>Modules Description and Implementation</vt:lpstr>
      <vt:lpstr>Modules Description and Implementation</vt:lpstr>
      <vt:lpstr>RNN Architecture</vt:lpstr>
      <vt:lpstr>Modules Description and Implementation</vt:lpstr>
      <vt:lpstr>GRU Architecture</vt:lpstr>
      <vt:lpstr>Modules Description and Implementation</vt:lpstr>
      <vt:lpstr>LSTM Architecture</vt:lpstr>
      <vt:lpstr>Modules Description and Implementation</vt:lpstr>
      <vt:lpstr>Modules Description and Implementation</vt:lpstr>
      <vt:lpstr>Results &amp; Discussions</vt:lpstr>
      <vt:lpstr>Outliers (PM2.5)</vt:lpstr>
      <vt:lpstr>Outliers (PM10)</vt:lpstr>
      <vt:lpstr>Outliers (SO2)</vt:lpstr>
      <vt:lpstr>Outliers (NO2)</vt:lpstr>
      <vt:lpstr>Outliers (CO)</vt:lpstr>
      <vt:lpstr>Outliers (O3)</vt:lpstr>
      <vt:lpstr>RNN Model prediction</vt:lpstr>
      <vt:lpstr>GRU Model Prediction</vt:lpstr>
      <vt:lpstr>LSTM Model Prediction</vt:lpstr>
      <vt:lpstr>BiLSTM Model Prediction</vt:lpstr>
      <vt:lpstr>References </vt:lpstr>
      <vt:lpstr>References </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AQI Prediction using Deep learning models</dc:title>
  <dc:creator>Asus</dc:creator>
  <cp:lastModifiedBy>Asus</cp:lastModifiedBy>
  <cp:revision>14</cp:revision>
  <dcterms:created xsi:type="dcterms:W3CDTF">2023-10-08T14:45:00Z</dcterms:created>
  <dcterms:modified xsi:type="dcterms:W3CDTF">2023-11-08T05:08:09Z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D77463E4D12D44019894B8BCE936564C_13</vt:lpwstr>
  </property>
  <property fmtid="{D5CDD505-2E9C-101B-9397-08002B2CF9AE}" pid="3" name="KSOProductBuildVer">
    <vt:lpwstr>1033-12.2.0.13266</vt:lpwstr>
  </property>
</Properties>
</file>